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3" r:id="rId4"/>
    <p:sldId id="256" r:id="rId5"/>
    <p:sldId id="259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F56"/>
    <a:srgbClr val="263152"/>
    <a:srgbClr val="252F4F"/>
    <a:srgbClr val="B93833"/>
    <a:srgbClr val="253050"/>
    <a:srgbClr val="B9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839D-D5AA-4616-833E-D3A662718BA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7FE0A-0712-4F86-8641-9910BEF2E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4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7FE0A-0712-4F86-8641-9910BEF2ED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8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5EF06-45A6-A0B2-23C4-01490817C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64760-7643-A457-F6D5-C3AB49D03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DC7B06-794E-D3B0-3CFA-BA4C7FF5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11CEA1-2E9B-BF3C-BDC0-3E6396F0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C6D49-7509-77EC-EB44-D9159C2BA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9590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F45F4-059D-8B19-A68A-B89E555A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2D5E6E-E84C-1C4A-EADD-0FBF4DB17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E76BFA-0315-F1EC-2F3A-48BEB2B2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7CFDB-2F7D-0E15-FFC7-28C03D7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483A44-7068-D14D-1257-EB18677A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1019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61F610-7BDD-28D0-A6A8-5D6163BCD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5C2C96-F8B4-C933-A96C-0FA3F1517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D6BD9-95C2-23EE-FCA8-C4B16BCB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A6ACBB-DBBF-4DEB-9E0C-7B39518B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D5E37C-3BED-2E71-8348-A614E0EA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0110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27A74-B354-C5E9-851B-4AD576D4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C3156-AEA1-4FB7-699F-79E311582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E4C93D-0033-D3D7-4D57-5F904299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76D546-6972-95F2-C11A-3FC7DBB0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E58FFD-8C25-AE6D-80B7-71AB0D3D2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3643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48950-F6BD-60F3-19AC-F90509F7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A9D956-88F6-C2DA-F0A3-763EB122E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BF1B8-D315-9654-3C62-7CD73C96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425D3-BE1D-2834-2DFF-C5E55B7D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8ED57-E701-EB3B-0F32-7973D8ED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03644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386FD-24B4-5899-E6BC-B3D4D177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62C1-EA26-66D1-0FA9-C52D42CE4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00D61E-DE18-84E0-E406-960483048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5851FE-2323-74A6-D140-6BC078D2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3AEF93-47CA-F898-7B53-0AE08F38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C6413-46E4-372A-5FB4-F7AD3230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29226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F8689-2240-C832-0A0E-512D2066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F2A7B-BC9D-675E-6DEF-D939E6E1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9863B8-2B36-8165-EA39-90F1AEE2C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B6174C-22AE-08EE-0F7E-CDD05854A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7BCEDB-17AF-C2F8-C491-4442E4554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E0BD88-AFB7-717D-C104-AD604C1D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89D1A1-C724-0181-91B3-F3170F00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8FDC0D-5FE7-97A6-5343-D3D9F7C3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72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CB962-0310-5FA5-8A86-7B33B825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4A1074-8E02-384B-D834-BFAF1D40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C4CDD1-1EBF-83E1-E44E-E7F7BACB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133193-3CBF-56DF-F611-7343BB34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6376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6FB418-03A8-4B28-6C0F-91B009BE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1AD2A28-3732-C09C-4D41-BB4993DA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70DDF6-75A5-798E-2EF3-BD7F39D9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5888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25E41-7B59-C264-27D1-BDBA3A67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148B78-A50C-3EAF-3E8F-3298DAF9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9FA4A7-0958-DEF4-A3CD-A8FA2A85E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99FD46-B1C0-00CA-2BF1-449FB8CF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95F841-84F7-D68B-9493-B0E1361E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ADF89E-CB7E-A8D2-FE30-4B64A722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0526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2BEB2-B87E-E387-054C-DEDC4A0A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709535-2BD1-3B5A-BD9E-EF5DDC450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81A8C6-8E04-B090-B0B5-17926797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C0F272-FCFB-6E2B-6C9B-1A1410DD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653236-E298-3A95-B371-15BD8951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34602-A24A-686C-FA7D-BC0E153A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9521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8D723-7AB4-22B9-EB20-AED4ABC0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297F2-9A65-CF7B-95CF-8325A111D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AA200B-4E75-4FBE-27E9-02F0EF336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2881-C35B-4523-8E7F-74BDDF8FFA8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593FD3-217E-2629-F9E4-168572BE6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6195DC-2E0B-A39B-3A34-C7F8B01D3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EA95-0780-4679-A1DA-7A8F07AC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8359EF-C5FB-0BB6-22CB-88B3A0616B04}"/>
              </a:ext>
            </a:extLst>
          </p:cNvPr>
          <p:cNvSpPr txBox="1"/>
          <p:nvPr/>
        </p:nvSpPr>
        <p:spPr>
          <a:xfrm>
            <a:off x="2760955" y="1843950"/>
            <a:ext cx="71929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Вебинар для Координаторов</a:t>
            </a:r>
            <a:r>
              <a:rPr lang="ru-RU" sz="2000" dirty="0"/>
              <a:t> 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по организации и проведению регионального этапа Всероссийского конкурса исследовательских проектов «Без срока давности» среди обучающихся 8–11 классов образовательных организаций, реализующих образовательные программы основного общего, среднего общего образования и обучающихся образовательных организаций, реализующих образовательные программы среднего профессионального образования, в 2023 году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4885E8-4EB6-4AB6-C22D-7A7119D8D561}"/>
              </a:ext>
            </a:extLst>
          </p:cNvPr>
          <p:cNvSpPr txBox="1"/>
          <p:nvPr/>
        </p:nvSpPr>
        <p:spPr>
          <a:xfrm>
            <a:off x="5327611" y="5517235"/>
            <a:ext cx="2059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20 февраля 2023 г.</a:t>
            </a:r>
          </a:p>
          <a:p>
            <a:pPr algn="ctr"/>
            <a:r>
              <a:rPr lang="ru-RU" dirty="0"/>
              <a:t>Москва</a:t>
            </a:r>
          </a:p>
        </p:txBody>
      </p:sp>
    </p:spTree>
    <p:extLst>
      <p:ext uri="{BB962C8B-B14F-4D97-AF65-F5344CB8AC3E}">
        <p14:creationId xmlns:p14="http://schemas.microsoft.com/office/powerpoint/2010/main" val="40895373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A52DA89-A1F9-266F-668F-92CEC4C22B9A}"/>
              </a:ext>
            </a:extLst>
          </p:cNvPr>
          <p:cNvSpPr txBox="1"/>
          <p:nvPr/>
        </p:nvSpPr>
        <p:spPr>
          <a:xfrm>
            <a:off x="8028923" y="250616"/>
            <a:ext cx="321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Конкурс проектов </a:t>
            </a:r>
          </a:p>
          <a:p>
            <a:pPr algn="ctr"/>
            <a:r>
              <a:rPr lang="ru-RU" sz="2000" b="1" dirty="0"/>
              <a:t>основные сведения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9C990-2CE4-348A-03FE-EB1A3771905C}"/>
              </a:ext>
            </a:extLst>
          </p:cNvPr>
          <p:cNvSpPr txBox="1"/>
          <p:nvPr/>
        </p:nvSpPr>
        <p:spPr>
          <a:xfrm>
            <a:off x="1933263" y="1033452"/>
            <a:ext cx="56692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i="0" dirty="0">
                <a:effectLst/>
              </a:rPr>
              <a:t>Участники</a:t>
            </a:r>
            <a:endParaRPr lang="ru-RU" sz="1400" b="0" i="0" dirty="0">
              <a:effectLst/>
            </a:endParaRPr>
          </a:p>
          <a:p>
            <a:pPr algn="just"/>
            <a:r>
              <a:rPr lang="ru-RU" sz="1400" b="0" i="0" dirty="0">
                <a:effectLst/>
              </a:rPr>
              <a:t>Проектная группа: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не более </a:t>
            </a:r>
            <a:r>
              <a:rPr lang="ru-RU" sz="1400" b="1" u="sng" dirty="0">
                <a:effectLst/>
              </a:rPr>
              <a:t>3 обучающихся </a:t>
            </a:r>
            <a:r>
              <a:rPr lang="ru-RU" sz="1400" b="0" i="0" dirty="0">
                <a:effectLst/>
              </a:rPr>
              <a:t>из 8–11 классов образовательных организаций, реализующих образовательные программы основного общего и среднего общего образования или среднего профессионального образования;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i="0" u="sng" dirty="0">
                <a:effectLst/>
              </a:rPr>
              <a:t>педагогический работник</a:t>
            </a:r>
            <a:r>
              <a:rPr lang="ru-RU" sz="1400" b="0" i="0" dirty="0">
                <a:effectLst/>
              </a:rPr>
              <a:t> образовательной организации, осуществляющий общее руководство и сопровождение работы обучающихся над проектом – руководитель проекта.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6A3F9A-E2D9-BA92-7997-E14816BA13B9}"/>
              </a:ext>
            </a:extLst>
          </p:cNvPr>
          <p:cNvSpPr txBox="1"/>
          <p:nvPr/>
        </p:nvSpPr>
        <p:spPr>
          <a:xfrm>
            <a:off x="8028923" y="1033452"/>
            <a:ext cx="357512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i="0" dirty="0">
                <a:effectLst/>
              </a:rPr>
              <a:t>Этапы:</a:t>
            </a:r>
            <a:endParaRPr lang="ru-RU" sz="1400" b="0" i="0" dirty="0">
              <a:effectLst/>
            </a:endParaRPr>
          </a:p>
          <a:p>
            <a:pPr algn="just"/>
            <a:r>
              <a:rPr lang="ru-RU" sz="1400" b="0" i="0" dirty="0">
                <a:effectLst/>
              </a:rPr>
              <a:t>Конкурс проводится в 3 этапа: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i="0" u="sng" dirty="0">
                <a:effectLst/>
              </a:rPr>
              <a:t>региональный этап</a:t>
            </a:r>
            <a:r>
              <a:rPr lang="ru-RU" sz="1400" b="0" i="0" dirty="0">
                <a:effectLst/>
              </a:rPr>
              <a:t> – с 1 марта по 15 апреля 2023 года;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u="sng" dirty="0">
                <a:effectLst/>
              </a:rPr>
              <a:t>федеральный этап</a:t>
            </a:r>
            <a:r>
              <a:rPr lang="ru-RU" sz="1400" b="0" i="0" dirty="0">
                <a:effectLst/>
              </a:rPr>
              <a:t> – с 16 апреля по 31 мая 2023 года;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i="0" u="sng" dirty="0">
                <a:effectLst/>
              </a:rPr>
              <a:t>Фестиваль исследовательских проектов </a:t>
            </a:r>
            <a:r>
              <a:rPr lang="ru-RU" sz="1400" b="0" i="0" dirty="0">
                <a:effectLst/>
              </a:rPr>
              <a:t>– с 1 по 15 октября 2023 года.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A764BF-AE80-003F-6D6F-6C0F54A7ABDC}"/>
              </a:ext>
            </a:extLst>
          </p:cNvPr>
          <p:cNvSpPr txBox="1"/>
          <p:nvPr/>
        </p:nvSpPr>
        <p:spPr>
          <a:xfrm>
            <a:off x="966631" y="3243620"/>
            <a:ext cx="663585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i="0" dirty="0">
                <a:effectLst/>
              </a:rPr>
              <a:t>Тематические направления конкурса (6 направлений):</a:t>
            </a:r>
            <a:endParaRPr lang="ru-RU" sz="1400" b="0" i="0" dirty="0"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планирование и осуществление нацистской Германией геноцида в СССР: документы, деятели и организации;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угон мирных жителей СССР на принудительные работы в Германию ‒ как акт геноцида;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расследование фактов геноцида мирного населения СССР представителями журналистики и поискового движения во время и после Великой Отечественной войны 1941˗1945 годов;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места памяти геноцида советского народа, совершенного нацистами и их пособниками во время Великой Отечественной войны 1941˗1945 годов;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судебные процессы в СССР и Российской Федерации, посвящённые раскрытию обстоятельств геноцида мирных советских граждан в годы Великой Отечественной войны 1941˗1945 годов;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отражение геноцида в архивных документах: работа с историческими источниками, представленными на сайте проекта «Без срока давности» (</a:t>
            </a:r>
            <a:r>
              <a:rPr lang="ru-RU" sz="1400" b="0" i="0" dirty="0" err="1">
                <a:effectLst/>
              </a:rPr>
              <a:t>безсрокадавности.рф</a:t>
            </a:r>
            <a:r>
              <a:rPr lang="ru-RU" sz="1400" b="0" i="0" dirty="0">
                <a:effectLst/>
              </a:rPr>
              <a:t>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634934-C63D-4F50-8CB7-845B75B1F266}"/>
              </a:ext>
            </a:extLst>
          </p:cNvPr>
          <p:cNvSpPr txBox="1"/>
          <p:nvPr/>
        </p:nvSpPr>
        <p:spPr>
          <a:xfrm>
            <a:off x="7849342" y="3080055"/>
            <a:ext cx="393428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i="0" dirty="0">
                <a:effectLst/>
              </a:rPr>
              <a:t>Конкурсные материалы:</a:t>
            </a:r>
            <a:endParaRPr lang="ru-RU" sz="1400" b="0" i="0" dirty="0"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i="0" u="sng" dirty="0">
                <a:effectLst/>
              </a:rPr>
              <a:t>ссылка на видеоролик </a:t>
            </a:r>
            <a:r>
              <a:rPr lang="ru-RU" sz="1400" b="0" i="0" dirty="0">
                <a:effectLst/>
              </a:rPr>
              <a:t>исследовательского проекта, отражающий исследовательскую деятельность участников Конкурса над проектом;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сканированная копия </a:t>
            </a:r>
            <a:r>
              <a:rPr lang="ru-RU" sz="1400" b="1" i="0" u="sng" dirty="0">
                <a:effectLst/>
              </a:rPr>
              <a:t>заявки</a:t>
            </a:r>
            <a:r>
              <a:rPr lang="ru-RU" sz="1400" i="0" dirty="0">
                <a:effectLst/>
              </a:rPr>
              <a:t> от образовательной организации </a:t>
            </a:r>
            <a:r>
              <a:rPr lang="ru-RU" sz="1400" b="1" i="0" u="sng" dirty="0">
                <a:effectLst/>
              </a:rPr>
              <a:t>на участие в Конкурсе</a:t>
            </a:r>
            <a:r>
              <a:rPr lang="ru-RU" sz="1400" b="0" i="0" dirty="0">
                <a:effectLst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0" i="0" dirty="0">
                <a:effectLst/>
              </a:rPr>
              <a:t>сканированная копия </a:t>
            </a:r>
            <a:r>
              <a:rPr lang="ru-RU" sz="1400" b="1" i="0" u="sng" dirty="0">
                <a:effectLst/>
              </a:rPr>
              <a:t>согласия</a:t>
            </a:r>
            <a:r>
              <a:rPr lang="ru-RU" sz="1400" b="0" i="0" dirty="0">
                <a:effectLst/>
              </a:rPr>
              <a:t> каждого участника Конкурса/родителей (законных представителей) участника Конкурса </a:t>
            </a:r>
            <a:r>
              <a:rPr lang="ru-RU" sz="1400" b="1" i="0" u="sng" dirty="0">
                <a:effectLst/>
              </a:rPr>
              <a:t>на обработку персональных данных </a:t>
            </a:r>
            <a:r>
              <a:rPr lang="ru-RU" sz="1400" b="0" i="0" dirty="0">
                <a:effectLst/>
              </a:rPr>
              <a:t>и использование исследовательского проекта в некоммерческих целях;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b="1" i="0" u="sng" dirty="0">
                <a:effectLst/>
              </a:rPr>
              <a:t>паспорт проекта</a:t>
            </a:r>
            <a:r>
              <a:rPr lang="ru-RU" sz="1400" b="0" i="0" dirty="0">
                <a:effectLst/>
              </a:rPr>
              <a:t>, в соответствии с пунктом 7.3 Положения о Конкурсе.</a:t>
            </a:r>
          </a:p>
        </p:txBody>
      </p:sp>
    </p:spTree>
    <p:extLst>
      <p:ext uri="{BB962C8B-B14F-4D97-AF65-F5344CB8AC3E}">
        <p14:creationId xmlns:p14="http://schemas.microsoft.com/office/powerpoint/2010/main" val="57378888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A52DA89-A1F9-266F-668F-92CEC4C22B9A}"/>
              </a:ext>
            </a:extLst>
          </p:cNvPr>
          <p:cNvSpPr txBox="1"/>
          <p:nvPr/>
        </p:nvSpPr>
        <p:spPr>
          <a:xfrm>
            <a:off x="6540627" y="193528"/>
            <a:ext cx="591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Региональный этап Конкурса проектов</a:t>
            </a:r>
          </a:p>
          <a:p>
            <a:pPr algn="ctr"/>
            <a:r>
              <a:rPr lang="ru-RU" sz="2000" b="1" dirty="0"/>
              <a:t>(</a:t>
            </a:r>
            <a:r>
              <a:rPr lang="ru-RU" sz="2000" b="1" i="0" dirty="0">
                <a:effectLst/>
              </a:rPr>
              <a:t>с 1 марта по 15 апреля 2023 года</a:t>
            </a:r>
            <a:r>
              <a:rPr lang="ru-RU" sz="2000" b="1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FA76EE-7B5D-25BB-CF53-FBC2CD832663}"/>
              </a:ext>
            </a:extLst>
          </p:cNvPr>
          <p:cNvSpPr txBox="1"/>
          <p:nvPr/>
        </p:nvSpPr>
        <p:spPr>
          <a:xfrm>
            <a:off x="1759945" y="1123097"/>
            <a:ext cx="10344652" cy="5734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действий Координатора 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 организации регионального этапа Конкурса: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информационную поддержку организации и проведения Конкурса в своём регионе;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собрать оргкомитет и жюри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составить и утвердить в срок до 1 февраля 2023 г. положение о региональном этапе Конкурса, составы оргкомитета и жюри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и провести семинар/вебинар для педагогических работников, осуществляющих общее руководство и сопровождение работы над исследовательскими проектами;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и провести организационно-методический семинар/вебинар для членов жюри регионального этапа Конкурса;	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сбор, хранение и передачу региональному жюри конкурсных работ;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целостность конкурсных материалов, правильность их оформления;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жюри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председателем регионального жюри организовать отбор конкурсных работ — победителей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председателем регионального жюри подготовить документы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организовать, на своё усмотрение церемонию награждения победителей и призёров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сайт в информационно-телекоммуникационной сети «Интернет», на котором в открытом доступе должны быть размещены видеоролики победителей регионального этапа Конкурса;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размесить в личных кабинетах на сайте Конкурса в срок до 15 апреля 2023 г. документы регионального этапа и 6 работ победителей регионального этапа Конкурса.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35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8304A92-FFCE-C71F-9AF7-CC2D1D7CAA81}"/>
              </a:ext>
            </a:extLst>
          </p:cNvPr>
          <p:cNvSpPr txBox="1"/>
          <p:nvPr/>
        </p:nvSpPr>
        <p:spPr>
          <a:xfrm>
            <a:off x="4458925" y="3564856"/>
            <a:ext cx="3153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Times New Roman" panose="02020603050405020304" pitchFamily="18" charset="0"/>
              </a:rPr>
              <a:t>Срок сдачи всех документов до </a:t>
            </a:r>
            <a:r>
              <a:rPr lang="ru-RU" sz="2400" b="1" u="sng" dirty="0">
                <a:cs typeface="Times New Roman" panose="02020603050405020304" pitchFamily="18" charset="0"/>
              </a:rPr>
              <a:t>15</a:t>
            </a:r>
            <a:r>
              <a:rPr lang="ru-RU" sz="2000" dirty="0">
                <a:cs typeface="Times New Roman" panose="02020603050405020304" pitchFamily="18" charset="0"/>
              </a:rPr>
              <a:t> апреля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980F83-4E7D-59CB-D983-FAAD585BD081}"/>
              </a:ext>
            </a:extLst>
          </p:cNvPr>
          <p:cNvSpPr txBox="1"/>
          <p:nvPr/>
        </p:nvSpPr>
        <p:spPr>
          <a:xfrm>
            <a:off x="1064389" y="3392645"/>
            <a:ext cx="3567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Times New Roman" panose="02020603050405020304" pitchFamily="18" charset="0"/>
              </a:rPr>
              <a:t>Темы работ должны </a:t>
            </a:r>
            <a:r>
              <a:rPr lang="ru-RU" sz="2400" b="1" u="sng" dirty="0">
                <a:cs typeface="Times New Roman" panose="02020603050405020304" pitchFamily="18" charset="0"/>
              </a:rPr>
              <a:t>соответствовать</a:t>
            </a:r>
            <a:r>
              <a:rPr lang="ru-RU" sz="2000" dirty="0">
                <a:cs typeface="Times New Roman" panose="02020603050405020304" pitchFamily="18" charset="0"/>
              </a:rPr>
              <a:t> тематическим направлениям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B8C519-D2DE-781A-3541-E6E30CCB39CA}"/>
              </a:ext>
            </a:extLst>
          </p:cNvPr>
          <p:cNvSpPr txBox="1"/>
          <p:nvPr/>
        </p:nvSpPr>
        <p:spPr>
          <a:xfrm>
            <a:off x="7818312" y="3392645"/>
            <a:ext cx="3153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Times New Roman" panose="02020603050405020304" pitchFamily="18" charset="0"/>
              </a:rPr>
              <a:t>Проверьте </a:t>
            </a:r>
            <a:r>
              <a:rPr lang="ru-RU" sz="2400" b="1" u="sng" dirty="0">
                <a:cs typeface="Times New Roman" panose="02020603050405020304" pitchFamily="18" charset="0"/>
              </a:rPr>
              <a:t>качество </a:t>
            </a:r>
            <a:r>
              <a:rPr lang="ru-RU" sz="2000" dirty="0">
                <a:cs typeface="Times New Roman" panose="02020603050405020304" pitchFamily="18" charset="0"/>
              </a:rPr>
              <a:t>сканированных копий документов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F10598-9DA1-92B0-31F8-DB12D3B0B587}"/>
              </a:ext>
            </a:extLst>
          </p:cNvPr>
          <p:cNvSpPr txBox="1"/>
          <p:nvPr/>
        </p:nvSpPr>
        <p:spPr>
          <a:xfrm>
            <a:off x="6156200" y="4822677"/>
            <a:ext cx="3324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Times New Roman" panose="02020603050405020304" pitchFamily="18" charset="0"/>
              </a:rPr>
              <a:t>Вся информация в личном кабинете разделена на </a:t>
            </a:r>
            <a:r>
              <a:rPr lang="ru-RU" sz="2400" b="1" u="sng" dirty="0">
                <a:cs typeface="Times New Roman" panose="02020603050405020304" pitchFamily="18" charset="0"/>
              </a:rPr>
              <a:t>3</a:t>
            </a:r>
            <a:r>
              <a:rPr lang="ru-RU" sz="2000" dirty="0">
                <a:cs typeface="Times New Roman" panose="02020603050405020304" pitchFamily="18" charset="0"/>
              </a:rPr>
              <a:t> блока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7C350-CB21-02A1-133F-06FA2EA60A70}"/>
              </a:ext>
            </a:extLst>
          </p:cNvPr>
          <p:cNvSpPr txBox="1"/>
          <p:nvPr/>
        </p:nvSpPr>
        <p:spPr>
          <a:xfrm>
            <a:off x="3457240" y="805802"/>
            <a:ext cx="5277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При загрузке документов на сайт Конкурса проектов помните: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B5DD55-3092-8D73-DF4B-9BAF8F5098CA}"/>
              </a:ext>
            </a:extLst>
          </p:cNvPr>
          <p:cNvSpPr txBox="1"/>
          <p:nvPr/>
        </p:nvSpPr>
        <p:spPr>
          <a:xfrm>
            <a:off x="4179588" y="2442601"/>
            <a:ext cx="3832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Times New Roman" panose="02020603050405020304" pitchFamily="18" charset="0"/>
              </a:rPr>
              <a:t>Проверьте </a:t>
            </a:r>
            <a:r>
              <a:rPr lang="ru-RU" sz="2400" b="1" u="sng" dirty="0">
                <a:cs typeface="Times New Roman" panose="02020603050405020304" pitchFamily="18" charset="0"/>
              </a:rPr>
              <a:t>активность </a:t>
            </a:r>
            <a:r>
              <a:rPr lang="ru-RU" sz="2000" dirty="0">
                <a:cs typeface="Times New Roman" panose="02020603050405020304" pitchFamily="18" charset="0"/>
              </a:rPr>
              <a:t>ссылок на конкурсные видеоролики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F81F1A-9177-9FCA-9787-4200184E85E3}"/>
              </a:ext>
            </a:extLst>
          </p:cNvPr>
          <p:cNvSpPr txBox="1"/>
          <p:nvPr/>
        </p:nvSpPr>
        <p:spPr>
          <a:xfrm>
            <a:off x="2468524" y="4840714"/>
            <a:ext cx="35672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cs typeface="Times New Roman" panose="02020603050405020304" pitchFamily="18" charset="0"/>
              </a:rPr>
              <a:t>Личный кабинет</a:t>
            </a:r>
            <a:r>
              <a:rPr lang="ru-RU" sz="2400" dirty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для всех конкурсов один, после входа нужно выбрать Конкурс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91107253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989708E-1259-B08A-A626-A1BDB0AC7F27}"/>
              </a:ext>
            </a:extLst>
          </p:cNvPr>
          <p:cNvSpPr txBox="1"/>
          <p:nvPr/>
        </p:nvSpPr>
        <p:spPr>
          <a:xfrm>
            <a:off x="2717583" y="1238698"/>
            <a:ext cx="8025414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разделе </a:t>
            </a:r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«Документы» 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необходимо прикрепить следующие файлы: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Положение о региональном этапе Конкурса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Утвержденный состав жюри регионального этапа Конкурса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Образец диплома о награждении победителя регионального этапа Конкурса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Символику регионального этапа Конкурса в субъекте РФ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Протокол экспертной оценки работ участников регионального этапа Конкурса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Рейтинговый список по итогам проведения регионального этапа Конкурса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Сопроводительный лист передачи работ-победителей регионального этапа на федеральный этап Конкурса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Отчет Координатора по итогам регионального этапа Конкурса проектов </a:t>
            </a:r>
          </a:p>
        </p:txBody>
      </p:sp>
    </p:spTree>
    <p:extLst>
      <p:ext uri="{BB962C8B-B14F-4D97-AF65-F5344CB8AC3E}">
        <p14:creationId xmlns:p14="http://schemas.microsoft.com/office/powerpoint/2010/main" val="54062897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4ABA626-4A88-23E1-0A9D-5AD204D7F9B1}"/>
              </a:ext>
            </a:extLst>
          </p:cNvPr>
          <p:cNvSpPr txBox="1"/>
          <p:nvPr/>
        </p:nvSpPr>
        <p:spPr>
          <a:xfrm>
            <a:off x="1793926" y="1038278"/>
            <a:ext cx="10230054" cy="5119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разделе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«Работы победителей» 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каждой конкурсной работе (1 в каждом из 6 тематических направлений) нужно внести следующую информацию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ФИО руководителя, адрес места работы с индексом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Прикрепить файл с согласием на обработку персональных данных руководителя с подписью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ФИО 1/2/3-х обучающихся, класс/курс, адрес места учёбы с индексом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Прикрепить файл Согласие на обработку персональных данных каждого учащегося с подписью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Выбрать категорию участников (школы/СПО)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Написать название работы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Прикрепить файл с Листом оценивания исследовательского проекта участников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Дать ссылку на видеоролик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Прикрепить файл Паспорта проекта (в формате .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или .</a:t>
            </a:r>
            <a:r>
              <a:rPr lang="ru-RU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docх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Прикрепить файл Заявки на участие в конкурсе (Форма в приложении к Положению по Конкурсу)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Фото победителей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образование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организация </a:t>
            </a:r>
          </a:p>
        </p:txBody>
      </p:sp>
    </p:spTree>
    <p:extLst>
      <p:ext uri="{BB962C8B-B14F-4D97-AF65-F5344CB8AC3E}">
        <p14:creationId xmlns:p14="http://schemas.microsoft.com/office/powerpoint/2010/main" val="33772535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193AB8-62BC-B382-B4A4-DA442DF795DC}"/>
              </a:ext>
            </a:extLst>
          </p:cNvPr>
          <p:cNvSpPr/>
          <p:nvPr/>
        </p:nvSpPr>
        <p:spPr>
          <a:xfrm>
            <a:off x="2660849" y="1744885"/>
            <a:ext cx="6870301" cy="3368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разделе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«Новости регионального этапа Конкурса»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необходимо внести на сайт следующую информацию: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Заголовок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Актуальная информация (отдельным файлом)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Дата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Медиатека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(регионального) этапа Конкурса (фото, видео) (отдельным файлом)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5367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C8EC594-F390-B740-9641-B353BABB2321}"/>
              </a:ext>
            </a:extLst>
          </p:cNvPr>
          <p:cNvSpPr txBox="1"/>
          <p:nvPr/>
        </p:nvSpPr>
        <p:spPr>
          <a:xfrm>
            <a:off x="1393794" y="959057"/>
            <a:ext cx="10413507" cy="5796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Рекомендуемый план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отчета Координатора по итогам регионального этапа Конкурса проектов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Даты проведения регионального этапа Конкурса.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Дата и место проведения церемонии награждения победителей и призёров регионального этапа Конкурса.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Полные названия приказов по утверждению регионального Положения и жюри регионального этапа Конкурса.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Количество конкурсных работ, выдвинутых для участия в региональном этапе Конкурса. 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Общее количество обучающихся и руководителей проектных групп, принявших участие в региональном этапе Конкурса.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Распределение по тематическим направлениям Конкурса конкурсных работ, принявших участие в региональном этапе Конкурса. 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Распределение конкурсных работ по типам образовательных организаций, обучающиеся которых стали участниками регионального этапа Конкурса.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Рекомендуемая программа семинара/вебинара для педагогических работников, осуществляющих общее руководство и сопровождение работы над исследовательскими проектами, проводимого исполнительным органом субъекта Российской Федерации, осуществляющего государственное управление в сфере образования.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Распределение по типу населённого пункта, в котором территориально находятся образовательные организации, обучающиеся которых приняли участие в региональном этапе Конкурса.</a:t>
            </a: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 Мнения и комментарии членов жюри относительно конкурсных работ, поданных на региональный этап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258652681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1AEE2C7-FC81-F99E-DCFC-C60E860159C1}"/>
              </a:ext>
            </a:extLst>
          </p:cNvPr>
          <p:cNvGrpSpPr/>
          <p:nvPr/>
        </p:nvGrpSpPr>
        <p:grpSpPr>
          <a:xfrm>
            <a:off x="0" y="-34669"/>
            <a:ext cx="7414874" cy="6892669"/>
            <a:chOff x="0" y="-34669"/>
            <a:chExt cx="7414874" cy="689266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9C8612FA-9116-D9EE-E212-049FCB8A7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00" y="0"/>
              <a:ext cx="6096000" cy="923833"/>
            </a:xfrm>
            <a:prstGeom prst="rect">
              <a:avLst/>
            </a:prstGeom>
          </p:spPr>
        </p:pic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BC24A726-BB15-1493-B12F-24DEEE4C6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337" y="-34669"/>
              <a:ext cx="7275537" cy="1158799"/>
            </a:xfrm>
            <a:prstGeom prst="line">
              <a:avLst/>
            </a:prstGeom>
            <a:ln w="76200">
              <a:solidFill>
                <a:srgbClr val="272F5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Рисунок 9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id="{95DC5A6A-8341-F321-2633-B47475DD1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80000">
              <a:off x="198325" y="984871"/>
              <a:ext cx="1536613" cy="1459872"/>
            </a:xfrm>
            <a:prstGeom prst="rect">
              <a:avLst/>
            </a:prstGeom>
          </p:spPr>
        </p:pic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E62C3618-627E-F842-BC9F-DE89C5F40161}"/>
                </a:ext>
              </a:extLst>
            </p:cNvPr>
            <p:cNvSpPr/>
            <p:nvPr/>
          </p:nvSpPr>
          <p:spPr>
            <a:xfrm>
              <a:off x="0" y="0"/>
              <a:ext cx="942975" cy="6858000"/>
            </a:xfrm>
            <a:prstGeom prst="rtTriangle">
              <a:avLst/>
            </a:prstGeom>
            <a:solidFill>
              <a:srgbClr val="B93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193AB8-62BC-B382-B4A4-DA442DF795DC}"/>
              </a:ext>
            </a:extLst>
          </p:cNvPr>
          <p:cNvSpPr/>
          <p:nvPr/>
        </p:nvSpPr>
        <p:spPr>
          <a:xfrm>
            <a:off x="2721049" y="2277545"/>
            <a:ext cx="6870301" cy="2021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>
              <a:spcAft>
                <a:spcPts val="800"/>
              </a:spcAft>
            </a:pPr>
            <a:endParaRPr lang="ru-RU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Желаем вам успеха в проведении регионального этапа Конкурса проектов!</a:t>
            </a:r>
          </a:p>
        </p:txBody>
      </p:sp>
    </p:spTree>
    <p:extLst>
      <p:ext uri="{BB962C8B-B14F-4D97-AF65-F5344CB8AC3E}">
        <p14:creationId xmlns:p14="http://schemas.microsoft.com/office/powerpoint/2010/main" val="14934197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1057</Words>
  <Application>Microsoft Office PowerPoint</Application>
  <PresentationFormat>Широкоэкранный</PresentationFormat>
  <Paragraphs>94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Непряхин Василий Александрович</dc:creator>
  <cp:lastModifiedBy>Непряхин Василий Александрович</cp:lastModifiedBy>
  <cp:revision>23</cp:revision>
  <dcterms:created xsi:type="dcterms:W3CDTF">2023-02-03T09:43:55Z</dcterms:created>
  <dcterms:modified xsi:type="dcterms:W3CDTF">2023-02-03T13:51:57Z</dcterms:modified>
</cp:coreProperties>
</file>